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96" r:id="rId4"/>
  </p:sldMasterIdLst>
  <p:sldIdLst>
    <p:sldId id="256" r:id="rId5"/>
    <p:sldId id="257" r:id="rId6"/>
    <p:sldId id="259" r:id="rId7"/>
    <p:sldId id="258" r:id="rId8"/>
    <p:sldId id="260" r:id="rId9"/>
    <p:sldId id="261" r:id="rId10"/>
    <p:sldId id="262" r:id="rId11"/>
    <p:sldId id="263" r:id="rId12"/>
    <p:sldId id="264" r:id="rId13"/>
  </p:sldIdLst>
  <p:sldSz cx="100584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E709F6-9D51-4220-9B38-4930ECA69849}" v="4" dt="2025-03-03T13:56:17.8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6853" autoAdjust="0"/>
  </p:normalViewPr>
  <p:slideViewPr>
    <p:cSldViewPr snapToGrid="0">
      <p:cViewPr varScale="1">
        <p:scale>
          <a:sx n="100" d="100"/>
          <a:sy n="100" d="100"/>
        </p:scale>
        <p:origin x="1398" y="7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3"/>
            <a:ext cx="8549640" cy="2705947"/>
          </a:xfrm>
        </p:spPr>
        <p:txBody>
          <a:bodyPr anchor="b"/>
          <a:lstStyle>
            <a:lvl1pPr algn="ctr">
              <a:defRPr sz="6599"/>
            </a:lvl1pPr>
          </a:lstStyle>
          <a:p>
            <a:r>
              <a:rPr lang="en-US"/>
              <a:t>Click to edit Master title style</a:t>
            </a:r>
            <a:endParaRPr lang="en-US" dirty="0"/>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878" indent="0" algn="ctr">
              <a:buNone/>
              <a:defRPr sz="2200"/>
            </a:lvl2pPr>
            <a:lvl3pPr marL="1005755" indent="0" algn="ctr">
              <a:buNone/>
              <a:defRPr sz="1980"/>
            </a:lvl3pPr>
            <a:lvl4pPr marL="1508634" indent="0" algn="ctr">
              <a:buNone/>
              <a:defRPr sz="1760"/>
            </a:lvl4pPr>
            <a:lvl5pPr marL="2011512" indent="0" algn="ctr">
              <a:buNone/>
              <a:defRPr sz="1760"/>
            </a:lvl5pPr>
            <a:lvl6pPr marL="2514389" indent="0" algn="ctr">
              <a:buNone/>
              <a:defRPr sz="1760"/>
            </a:lvl6pPr>
            <a:lvl7pPr marL="3017267" indent="0" algn="ctr">
              <a:buNone/>
              <a:defRPr sz="1760"/>
            </a:lvl7pPr>
            <a:lvl8pPr marL="3520145" indent="0" algn="ctr">
              <a:buNone/>
              <a:defRPr sz="1760"/>
            </a:lvl8pPr>
            <a:lvl9pPr marL="4023023"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82AC39B-AEF8-47A6-997C-02F38BF17500}" type="datetimeFigureOut">
              <a:rPr lang="en-US" smtClean="0"/>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1663383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19"/>
            </a:lvl1pPr>
          </a:lstStyle>
          <a:p>
            <a:r>
              <a:rPr lang="en-US"/>
              <a:t>Click to edit Master title style</a:t>
            </a:r>
            <a:endParaRPr lang="en-US" dirty="0"/>
          </a:p>
        </p:txBody>
      </p:sp>
      <p:sp>
        <p:nvSpPr>
          <p:cNvPr id="3" name="Content Placeholder 2"/>
          <p:cNvSpPr>
            <a:spLocks noGrp="1"/>
          </p:cNvSpPr>
          <p:nvPr>
            <p:ph idx="1"/>
          </p:nvPr>
        </p:nvSpPr>
        <p:spPr>
          <a:xfrm>
            <a:off x="4276130" y="1119083"/>
            <a:ext cx="5092065" cy="5523442"/>
          </a:xfrm>
        </p:spPr>
        <p:txBody>
          <a:bodyPr/>
          <a:lstStyle>
            <a:lvl1pPr>
              <a:defRPr sz="3519"/>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878" indent="0">
              <a:buNone/>
              <a:defRPr sz="1540"/>
            </a:lvl2pPr>
            <a:lvl3pPr marL="1005755" indent="0">
              <a:buNone/>
              <a:defRPr sz="1320"/>
            </a:lvl3pPr>
            <a:lvl4pPr marL="1508634" indent="0">
              <a:buNone/>
              <a:defRPr sz="1100"/>
            </a:lvl4pPr>
            <a:lvl5pPr marL="2011512" indent="0">
              <a:buNone/>
              <a:defRPr sz="1100"/>
            </a:lvl5pPr>
            <a:lvl6pPr marL="2514389" indent="0">
              <a:buNone/>
              <a:defRPr sz="1100"/>
            </a:lvl6pPr>
            <a:lvl7pPr marL="3017267" indent="0">
              <a:buNone/>
              <a:defRPr sz="1100"/>
            </a:lvl7pPr>
            <a:lvl8pPr marL="3520145" indent="0">
              <a:buNone/>
              <a:defRPr sz="1100"/>
            </a:lvl8pPr>
            <a:lvl9pPr marL="4023023" indent="0">
              <a:buNone/>
              <a:defRPr sz="1100"/>
            </a:lvl9pPr>
          </a:lstStyle>
          <a:p>
            <a:pPr lvl="0"/>
            <a:r>
              <a:rPr lang="en-US"/>
              <a:t>Edit Master text styles</a:t>
            </a:r>
          </a:p>
        </p:txBody>
      </p:sp>
      <p:sp>
        <p:nvSpPr>
          <p:cNvPr id="5" name="Date Placeholder 4"/>
          <p:cNvSpPr>
            <a:spLocks noGrp="1"/>
          </p:cNvSpPr>
          <p:nvPr>
            <p:ph type="dt" sz="half" idx="10"/>
          </p:nvPr>
        </p:nvSpPr>
        <p:spPr/>
        <p:txBody>
          <a:bodyPr/>
          <a:lstStyle/>
          <a:p>
            <a:fld id="{E82AC39B-AEF8-47A6-997C-02F38BF17500}" type="datetimeFigureOut">
              <a:rPr lang="en-US" smtClean="0"/>
              <a:t>3/3/2025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3326977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19"/>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19"/>
            </a:lvl1pPr>
            <a:lvl2pPr marL="502878" indent="0">
              <a:buNone/>
              <a:defRPr sz="3080"/>
            </a:lvl2pPr>
            <a:lvl3pPr marL="1005755" indent="0">
              <a:buNone/>
              <a:defRPr sz="2640"/>
            </a:lvl3pPr>
            <a:lvl4pPr marL="1508634" indent="0">
              <a:buNone/>
              <a:defRPr sz="2200"/>
            </a:lvl4pPr>
            <a:lvl5pPr marL="2011512" indent="0">
              <a:buNone/>
              <a:defRPr sz="2200"/>
            </a:lvl5pPr>
            <a:lvl6pPr marL="2514389" indent="0">
              <a:buNone/>
              <a:defRPr sz="2200"/>
            </a:lvl6pPr>
            <a:lvl7pPr marL="3017267" indent="0">
              <a:buNone/>
              <a:defRPr sz="2200"/>
            </a:lvl7pPr>
            <a:lvl8pPr marL="3520145" indent="0">
              <a:buNone/>
              <a:defRPr sz="2200"/>
            </a:lvl8pPr>
            <a:lvl9pPr marL="4023023"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878" indent="0">
              <a:buNone/>
              <a:defRPr sz="1540"/>
            </a:lvl2pPr>
            <a:lvl3pPr marL="1005755" indent="0">
              <a:buNone/>
              <a:defRPr sz="1320"/>
            </a:lvl3pPr>
            <a:lvl4pPr marL="1508634" indent="0">
              <a:buNone/>
              <a:defRPr sz="1100"/>
            </a:lvl4pPr>
            <a:lvl5pPr marL="2011512" indent="0">
              <a:buNone/>
              <a:defRPr sz="1100"/>
            </a:lvl5pPr>
            <a:lvl6pPr marL="2514389" indent="0">
              <a:buNone/>
              <a:defRPr sz="1100"/>
            </a:lvl6pPr>
            <a:lvl7pPr marL="3017267" indent="0">
              <a:buNone/>
              <a:defRPr sz="1100"/>
            </a:lvl7pPr>
            <a:lvl8pPr marL="3520145" indent="0">
              <a:buNone/>
              <a:defRPr sz="1100"/>
            </a:lvl8pPr>
            <a:lvl9pPr marL="4023023" indent="0">
              <a:buNone/>
              <a:defRPr sz="1100"/>
            </a:lvl9pPr>
          </a:lstStyle>
          <a:p>
            <a:pPr lvl="0"/>
            <a:r>
              <a:rPr lang="en-US"/>
              <a:t>Edit Master text styles</a:t>
            </a:r>
          </a:p>
        </p:txBody>
      </p:sp>
      <p:sp>
        <p:nvSpPr>
          <p:cNvPr id="5" name="Date Placeholder 4"/>
          <p:cNvSpPr>
            <a:spLocks noGrp="1"/>
          </p:cNvSpPr>
          <p:nvPr>
            <p:ph type="dt" sz="half" idx="10"/>
          </p:nvPr>
        </p:nvSpPr>
        <p:spPr/>
        <p:txBody>
          <a:bodyPr/>
          <a:lstStyle/>
          <a:p>
            <a:fld id="{E82AC39B-AEF8-47A6-997C-02F38BF17500}" type="datetimeFigureOut">
              <a:rPr lang="en-US" smtClean="0"/>
              <a:t>3/3/2025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2076399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2AC39B-AEF8-47A6-997C-02F38BF17500}" type="datetimeFigureOut">
              <a:rPr lang="en-US" smtClean="0"/>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351814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599"/>
            </a:lvl1pPr>
          </a:lstStyle>
          <a:p>
            <a:r>
              <a:rPr lang="en-US"/>
              <a:t>Click to edit Master title style</a:t>
            </a:r>
            <a:endParaRPr lang="en-US" dirty="0"/>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878" indent="0">
              <a:buNone/>
              <a:defRPr sz="2200">
                <a:solidFill>
                  <a:schemeClr val="tx1">
                    <a:tint val="75000"/>
                  </a:schemeClr>
                </a:solidFill>
              </a:defRPr>
            </a:lvl2pPr>
            <a:lvl3pPr marL="1005755" indent="0">
              <a:buNone/>
              <a:defRPr sz="1980">
                <a:solidFill>
                  <a:schemeClr val="tx1">
                    <a:tint val="75000"/>
                  </a:schemeClr>
                </a:solidFill>
              </a:defRPr>
            </a:lvl3pPr>
            <a:lvl4pPr marL="1508634" indent="0">
              <a:buNone/>
              <a:defRPr sz="1760">
                <a:solidFill>
                  <a:schemeClr val="tx1">
                    <a:tint val="75000"/>
                  </a:schemeClr>
                </a:solidFill>
              </a:defRPr>
            </a:lvl4pPr>
            <a:lvl5pPr marL="2011512" indent="0">
              <a:buNone/>
              <a:defRPr sz="1760">
                <a:solidFill>
                  <a:schemeClr val="tx1">
                    <a:tint val="75000"/>
                  </a:schemeClr>
                </a:solidFill>
              </a:defRPr>
            </a:lvl5pPr>
            <a:lvl6pPr marL="2514389" indent="0">
              <a:buNone/>
              <a:defRPr sz="1760">
                <a:solidFill>
                  <a:schemeClr val="tx1">
                    <a:tint val="75000"/>
                  </a:schemeClr>
                </a:solidFill>
              </a:defRPr>
            </a:lvl6pPr>
            <a:lvl7pPr marL="3017267" indent="0">
              <a:buNone/>
              <a:defRPr sz="1760">
                <a:solidFill>
                  <a:schemeClr val="tx1">
                    <a:tint val="75000"/>
                  </a:schemeClr>
                </a:solidFill>
              </a:defRPr>
            </a:lvl7pPr>
            <a:lvl8pPr marL="3520145" indent="0">
              <a:buNone/>
              <a:defRPr sz="1760">
                <a:solidFill>
                  <a:schemeClr val="tx1">
                    <a:tint val="75000"/>
                  </a:schemeClr>
                </a:solidFill>
              </a:defRPr>
            </a:lvl8pPr>
            <a:lvl9pPr marL="4023023" indent="0">
              <a:buNone/>
              <a:defRPr sz="17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82AC39B-AEF8-47A6-997C-02F38BF17500}" type="datetimeFigureOut">
              <a:rPr lang="en-US" smtClean="0"/>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687354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2069042"/>
            <a:ext cx="4274820" cy="49315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2069042"/>
            <a:ext cx="4274820" cy="49315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82AC39B-AEF8-47A6-997C-02F38BF17500}" type="datetimeFigureOut">
              <a:rPr lang="en-US" smtClean="0"/>
              <a:t>3/3/2025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531661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2"/>
            <a:ext cx="8675370"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1905320"/>
            <a:ext cx="4255174" cy="933767"/>
          </a:xfrm>
        </p:spPr>
        <p:txBody>
          <a:bodyPr anchor="b"/>
          <a:lstStyle>
            <a:lvl1pPr marL="0" indent="0">
              <a:buNone/>
              <a:defRPr sz="2640" b="1"/>
            </a:lvl1pPr>
            <a:lvl2pPr marL="502878" indent="0">
              <a:buNone/>
              <a:defRPr sz="2200" b="1"/>
            </a:lvl2pPr>
            <a:lvl3pPr marL="1005755" indent="0">
              <a:buNone/>
              <a:defRPr sz="1980" b="1"/>
            </a:lvl3pPr>
            <a:lvl4pPr marL="1508634" indent="0">
              <a:buNone/>
              <a:defRPr sz="1760" b="1"/>
            </a:lvl4pPr>
            <a:lvl5pPr marL="2011512" indent="0">
              <a:buNone/>
              <a:defRPr sz="1760" b="1"/>
            </a:lvl5pPr>
            <a:lvl6pPr marL="2514389" indent="0">
              <a:buNone/>
              <a:defRPr sz="1760" b="1"/>
            </a:lvl6pPr>
            <a:lvl7pPr marL="3017267" indent="0">
              <a:buNone/>
              <a:defRPr sz="1760" b="1"/>
            </a:lvl7pPr>
            <a:lvl8pPr marL="3520145" indent="0">
              <a:buNone/>
              <a:defRPr sz="1760" b="1"/>
            </a:lvl8pPr>
            <a:lvl9pPr marL="4023023" indent="0">
              <a:buNone/>
              <a:defRPr sz="1760" b="1"/>
            </a:lvl9pPr>
          </a:lstStyle>
          <a:p>
            <a:pPr lvl="0"/>
            <a:r>
              <a:rPr lang="en-US"/>
              <a:t>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1905320"/>
            <a:ext cx="4276130" cy="933767"/>
          </a:xfrm>
        </p:spPr>
        <p:txBody>
          <a:bodyPr anchor="b"/>
          <a:lstStyle>
            <a:lvl1pPr marL="0" indent="0">
              <a:buNone/>
              <a:defRPr sz="2640" b="1"/>
            </a:lvl1pPr>
            <a:lvl2pPr marL="502878" indent="0">
              <a:buNone/>
              <a:defRPr sz="2200" b="1"/>
            </a:lvl2pPr>
            <a:lvl3pPr marL="1005755" indent="0">
              <a:buNone/>
              <a:defRPr sz="1980" b="1"/>
            </a:lvl3pPr>
            <a:lvl4pPr marL="1508634" indent="0">
              <a:buNone/>
              <a:defRPr sz="1760" b="1"/>
            </a:lvl4pPr>
            <a:lvl5pPr marL="2011512" indent="0">
              <a:buNone/>
              <a:defRPr sz="1760" b="1"/>
            </a:lvl5pPr>
            <a:lvl6pPr marL="2514389" indent="0">
              <a:buNone/>
              <a:defRPr sz="1760" b="1"/>
            </a:lvl6pPr>
            <a:lvl7pPr marL="3017267" indent="0">
              <a:buNone/>
              <a:defRPr sz="1760" b="1"/>
            </a:lvl7pPr>
            <a:lvl8pPr marL="3520145" indent="0">
              <a:buNone/>
              <a:defRPr sz="1760" b="1"/>
            </a:lvl8pPr>
            <a:lvl9pPr marL="4023023" indent="0">
              <a:buNone/>
              <a:defRPr sz="1760" b="1"/>
            </a:lvl9pPr>
          </a:lstStyle>
          <a:p>
            <a:pPr lvl="0"/>
            <a:r>
              <a:rPr lang="en-US"/>
              <a:t>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82AC39B-AEF8-47A6-997C-02F38BF17500}" type="datetimeFigureOut">
              <a:rPr lang="en-US" smtClean="0"/>
              <a:t>3/3/2025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1815779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82AC39B-AEF8-47A6-997C-02F38BF17500}" type="datetimeFigureOut">
              <a:rPr lang="en-US" smtClean="0"/>
              <a:t>3/3/2025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3072181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2AC39B-AEF8-47A6-997C-02F38BF17500}" type="datetimeFigureOut">
              <a:rPr lang="en-US" smtClean="0"/>
              <a:t>3/3/2025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7A91BD-2D30-4D1B-B388-0538F34CA7E2}" type="slidenum">
              <a:rPr lang="en-US" smtClean="0"/>
              <a:t>‹#›</a:t>
            </a:fld>
            <a:endParaRPr lang="en-US"/>
          </a:p>
        </p:txBody>
      </p:sp>
    </p:spTree>
    <p:extLst>
      <p:ext uri="{BB962C8B-B14F-4D97-AF65-F5344CB8AC3E}">
        <p14:creationId xmlns:p14="http://schemas.microsoft.com/office/powerpoint/2010/main" val="973818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2AC39B-AEF8-47A6-997C-02F38BF17500}" type="datetimeFigureOut">
              <a:rPr lang="en-US" smtClean="0"/>
              <a:t>3/3/2025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7A91BD-2D30-4D1B-B388-0538F34CA7E2}" type="slidenum">
              <a:rPr lang="en-US" smtClean="0"/>
              <a:t>‹#›</a:t>
            </a:fld>
            <a:endParaRPr lang="en-US"/>
          </a:p>
        </p:txBody>
      </p:sp>
      <p:sp>
        <p:nvSpPr>
          <p:cNvPr id="7" name="Title 1">
            <a:extLst>
              <a:ext uri="{FF2B5EF4-FFF2-40B4-BE49-F238E27FC236}">
                <a16:creationId xmlns:a16="http://schemas.microsoft.com/office/drawing/2014/main" id="{783A5797-F8E3-4FC5-A2FA-6511E5713558}"/>
              </a:ext>
            </a:extLst>
          </p:cNvPr>
          <p:cNvSpPr>
            <a:spLocks noGrp="1"/>
          </p:cNvSpPr>
          <p:nvPr>
            <p:ph type="title"/>
          </p:nvPr>
        </p:nvSpPr>
        <p:spPr>
          <a:xfrm>
            <a:off x="281321" y="749266"/>
            <a:ext cx="4942432" cy="1303337"/>
          </a:xfrm>
        </p:spPr>
        <p:txBody>
          <a:bodyPr>
            <a:noAutofit/>
          </a:bodyPr>
          <a:lstStyle>
            <a:lvl1pPr>
              <a:defRPr sz="4800">
                <a:solidFill>
                  <a:schemeClr val="bg1"/>
                </a:solidFill>
                <a:latin typeface="Segoe UI Semibold" panose="020B0702040204020203" pitchFamily="34" charset="0"/>
                <a:cs typeface="Segoe UI Semibold" panose="020B0702040204020203"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418741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2AC39B-AEF8-47A6-997C-02F38BF17500}" type="datetimeFigureOut">
              <a:rPr lang="en-US" smtClean="0"/>
              <a:t>3/3/2025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7A91BD-2D30-4D1B-B388-0538F34CA7E2}" type="slidenum">
              <a:rPr lang="en-US" smtClean="0"/>
              <a:t>‹#›</a:t>
            </a:fld>
            <a:endParaRPr lang="en-US"/>
          </a:p>
        </p:txBody>
      </p:sp>
      <p:sp>
        <p:nvSpPr>
          <p:cNvPr id="6" name="Title 1">
            <a:extLst>
              <a:ext uri="{FF2B5EF4-FFF2-40B4-BE49-F238E27FC236}">
                <a16:creationId xmlns:a16="http://schemas.microsoft.com/office/drawing/2014/main" id="{EFF044CA-FAFA-47D9-BC6F-4024DF5852AB}"/>
              </a:ext>
            </a:extLst>
          </p:cNvPr>
          <p:cNvSpPr>
            <a:spLocks noGrp="1"/>
          </p:cNvSpPr>
          <p:nvPr>
            <p:ph type="title"/>
          </p:nvPr>
        </p:nvSpPr>
        <p:spPr>
          <a:xfrm>
            <a:off x="360774" y="504921"/>
            <a:ext cx="9152877" cy="633216"/>
          </a:xfrm>
        </p:spPr>
        <p:txBody>
          <a:bodyPr>
            <a:normAutofit/>
          </a:bodyPr>
          <a:lstStyle>
            <a:lvl1pPr>
              <a:defRPr sz="2400" b="1">
                <a:latin typeface="Segoe UI" panose="020B0502040204020203" pitchFamily="34" charset="0"/>
                <a:cs typeface="Segoe UI" panose="020B0502040204020203"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54798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2"/>
            <a:ext cx="8675370" cy="150230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E82AC39B-AEF8-47A6-997C-02F38BF17500}" type="datetimeFigureOut">
              <a:rPr lang="en-US" smtClean="0"/>
              <a:t>3/3/2025</a:t>
            </a:fld>
            <a:endParaRPr lang="en-US"/>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E07A91BD-2D30-4D1B-B388-0538F34CA7E2}" type="slidenum">
              <a:rPr lang="en-US" smtClean="0"/>
              <a:t>‹#›</a:t>
            </a:fld>
            <a:endParaRPr lang="en-US"/>
          </a:p>
        </p:txBody>
      </p:sp>
    </p:spTree>
    <p:extLst>
      <p:ext uri="{BB962C8B-B14F-4D97-AF65-F5344CB8AC3E}">
        <p14:creationId xmlns:p14="http://schemas.microsoft.com/office/powerpoint/2010/main" val="246443806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8" r:id="rId8"/>
    <p:sldLayoutId id="2147483709" r:id="rId9"/>
    <p:sldLayoutId id="2147483704" r:id="rId10"/>
    <p:sldLayoutId id="2147483705" r:id="rId11"/>
  </p:sldLayoutIdLst>
  <p:txStyles>
    <p:titleStyle>
      <a:lvl1pPr algn="l" defTabSz="1005755"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39" indent="-251439" algn="l" defTabSz="1005755"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17" indent="-251439" algn="l" defTabSz="1005755"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195" indent="-251439" algn="l" defTabSz="1005755"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072" indent="-251439" algn="l" defTabSz="1005755"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2950" indent="-251439" algn="l" defTabSz="1005755"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5829" indent="-251439" algn="l" defTabSz="1005755"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706" indent="-251439" algn="l" defTabSz="1005755"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584" indent="-251439" algn="l" defTabSz="1005755"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462" indent="-251439" algn="l" defTabSz="1005755"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755" rtl="0" eaLnBrk="1" latinLnBrk="0" hangingPunct="1">
        <a:defRPr sz="1980" kern="1200">
          <a:solidFill>
            <a:schemeClr val="tx1"/>
          </a:solidFill>
          <a:latin typeface="+mn-lt"/>
          <a:ea typeface="+mn-ea"/>
          <a:cs typeface="+mn-cs"/>
        </a:defRPr>
      </a:lvl1pPr>
      <a:lvl2pPr marL="502878" algn="l" defTabSz="1005755" rtl="0" eaLnBrk="1" latinLnBrk="0" hangingPunct="1">
        <a:defRPr sz="1980" kern="1200">
          <a:solidFill>
            <a:schemeClr val="tx1"/>
          </a:solidFill>
          <a:latin typeface="+mn-lt"/>
          <a:ea typeface="+mn-ea"/>
          <a:cs typeface="+mn-cs"/>
        </a:defRPr>
      </a:lvl2pPr>
      <a:lvl3pPr marL="1005755" algn="l" defTabSz="1005755" rtl="0" eaLnBrk="1" latinLnBrk="0" hangingPunct="1">
        <a:defRPr sz="1980" kern="1200">
          <a:solidFill>
            <a:schemeClr val="tx1"/>
          </a:solidFill>
          <a:latin typeface="+mn-lt"/>
          <a:ea typeface="+mn-ea"/>
          <a:cs typeface="+mn-cs"/>
        </a:defRPr>
      </a:lvl3pPr>
      <a:lvl4pPr marL="1508634" algn="l" defTabSz="1005755" rtl="0" eaLnBrk="1" latinLnBrk="0" hangingPunct="1">
        <a:defRPr sz="1980" kern="1200">
          <a:solidFill>
            <a:schemeClr val="tx1"/>
          </a:solidFill>
          <a:latin typeface="+mn-lt"/>
          <a:ea typeface="+mn-ea"/>
          <a:cs typeface="+mn-cs"/>
        </a:defRPr>
      </a:lvl4pPr>
      <a:lvl5pPr marL="2011512" algn="l" defTabSz="1005755" rtl="0" eaLnBrk="1" latinLnBrk="0" hangingPunct="1">
        <a:defRPr sz="1980" kern="1200">
          <a:solidFill>
            <a:schemeClr val="tx1"/>
          </a:solidFill>
          <a:latin typeface="+mn-lt"/>
          <a:ea typeface="+mn-ea"/>
          <a:cs typeface="+mn-cs"/>
        </a:defRPr>
      </a:lvl5pPr>
      <a:lvl6pPr marL="2514389" algn="l" defTabSz="1005755" rtl="0" eaLnBrk="1" latinLnBrk="0" hangingPunct="1">
        <a:defRPr sz="1980" kern="1200">
          <a:solidFill>
            <a:schemeClr val="tx1"/>
          </a:solidFill>
          <a:latin typeface="+mn-lt"/>
          <a:ea typeface="+mn-ea"/>
          <a:cs typeface="+mn-cs"/>
        </a:defRPr>
      </a:lvl6pPr>
      <a:lvl7pPr marL="3017267" algn="l" defTabSz="1005755" rtl="0" eaLnBrk="1" latinLnBrk="0" hangingPunct="1">
        <a:defRPr sz="1980" kern="1200">
          <a:solidFill>
            <a:schemeClr val="tx1"/>
          </a:solidFill>
          <a:latin typeface="+mn-lt"/>
          <a:ea typeface="+mn-ea"/>
          <a:cs typeface="+mn-cs"/>
        </a:defRPr>
      </a:lvl7pPr>
      <a:lvl8pPr marL="3520145" algn="l" defTabSz="1005755" rtl="0" eaLnBrk="1" latinLnBrk="0" hangingPunct="1">
        <a:defRPr sz="1980" kern="1200">
          <a:solidFill>
            <a:schemeClr val="tx1"/>
          </a:solidFill>
          <a:latin typeface="+mn-lt"/>
          <a:ea typeface="+mn-ea"/>
          <a:cs typeface="+mn-cs"/>
        </a:defRPr>
      </a:lvl8pPr>
      <a:lvl9pPr marL="4023023" algn="l" defTabSz="1005755"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hyperlink" Target="https://medicaid.ncdhhs.gov/providers/programs-services/prescription-drugs/outpatient-pharmacy-services" TargetMode="External"/><Relationship Id="rId2" Type="http://schemas.openxmlformats.org/officeDocument/2006/relationships/hyperlink" Target="https://www.express-scripts.com/frontend/open-enrollment/tricare/fst/#/" TargetMode="Externa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tangolo 4">
            <a:extLst>
              <a:ext uri="{FF2B5EF4-FFF2-40B4-BE49-F238E27FC236}">
                <a16:creationId xmlns:a16="http://schemas.microsoft.com/office/drawing/2014/main" id="{BAC6A0F5-7623-499D-9CF6-293E2B9D438C}"/>
              </a:ext>
              <a:ext uri="{C183D7F6-B498-43B3-948B-1728B52AA6E4}">
                <adec:decorative xmlns:adec="http://schemas.microsoft.com/office/drawing/2017/decorative" val="1"/>
              </a:ext>
            </a:extLst>
          </p:cNvPr>
          <p:cNvSpPr/>
          <p:nvPr/>
        </p:nvSpPr>
        <p:spPr>
          <a:xfrm>
            <a:off x="0" y="2"/>
            <a:ext cx="10058400" cy="34531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en-US" sz="1229"/>
          </a:p>
        </p:txBody>
      </p:sp>
      <p:sp>
        <p:nvSpPr>
          <p:cNvPr id="3" name="Title 2">
            <a:extLst>
              <a:ext uri="{FF2B5EF4-FFF2-40B4-BE49-F238E27FC236}">
                <a16:creationId xmlns:a16="http://schemas.microsoft.com/office/drawing/2014/main" id="{4349519B-79AB-4D6E-804F-6C6A22B18323}"/>
              </a:ext>
            </a:extLst>
          </p:cNvPr>
          <p:cNvSpPr>
            <a:spLocks noGrp="1"/>
          </p:cNvSpPr>
          <p:nvPr>
            <p:ph type="title"/>
          </p:nvPr>
        </p:nvSpPr>
        <p:spPr>
          <a:xfrm>
            <a:off x="322879" y="222739"/>
            <a:ext cx="4942432" cy="1271407"/>
          </a:xfrm>
        </p:spPr>
        <p:txBody>
          <a:bodyPr/>
          <a:lstStyle/>
          <a:p>
            <a:r>
              <a:rPr lang="en-US" sz="3200" kern="1500" spc="-83" dirty="0"/>
              <a:t>PRIOR AUTHORIZATION TIP SHEET</a:t>
            </a:r>
            <a:endParaRPr lang="en-US" sz="3200" dirty="0"/>
          </a:p>
        </p:txBody>
      </p:sp>
      <p:sp>
        <p:nvSpPr>
          <p:cNvPr id="53" name="CasellaDiTesto 30">
            <a:extLst>
              <a:ext uri="{FF2B5EF4-FFF2-40B4-BE49-F238E27FC236}">
                <a16:creationId xmlns:a16="http://schemas.microsoft.com/office/drawing/2014/main" id="{200F6693-B23F-484F-872C-C27F145F3055}"/>
              </a:ext>
            </a:extLst>
          </p:cNvPr>
          <p:cNvSpPr txBox="1"/>
          <p:nvPr/>
        </p:nvSpPr>
        <p:spPr>
          <a:xfrm>
            <a:off x="322880" y="2215661"/>
            <a:ext cx="6316459" cy="502702"/>
          </a:xfrm>
          <a:prstGeom prst="rect">
            <a:avLst/>
          </a:prstGeom>
          <a:noFill/>
        </p:spPr>
        <p:txBody>
          <a:bodyPr wrap="square" rtlCol="0">
            <a:spAutoFit/>
          </a:bodyPr>
          <a:lstStyle/>
          <a:p>
            <a:pPr>
              <a:lnSpc>
                <a:spcPts val="1556"/>
              </a:lnSpc>
            </a:pPr>
            <a:r>
              <a:rPr lang="en-US" sz="1400" dirty="0">
                <a:solidFill>
                  <a:schemeClr val="bg1"/>
                </a:solidFill>
                <a:latin typeface="Segoe UI" panose="020B0502040204020203" pitchFamily="34" charset="0"/>
                <a:cs typeface="Segoe UI" panose="020B0502040204020203" pitchFamily="34" charset="0"/>
              </a:rPr>
              <a:t>STEP BY STEP INSTRUCTIONS ON HOW TO COMPLETE AND DOCUMENT PRIOR AUTHORIZATION REQUEST</a:t>
            </a:r>
          </a:p>
        </p:txBody>
      </p:sp>
      <p:pic>
        <p:nvPicPr>
          <p:cNvPr id="46" name="Immagine 10">
            <a:extLst>
              <a:ext uri="{FF2B5EF4-FFF2-40B4-BE49-F238E27FC236}">
                <a16:creationId xmlns:a16="http://schemas.microsoft.com/office/drawing/2014/main" id="{B1E2F4BA-3E27-408E-881B-9FD7C72A3D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94917" y="572894"/>
            <a:ext cx="2665838" cy="2382040"/>
          </a:xfrm>
          <a:prstGeom prst="rect">
            <a:avLst/>
          </a:prstGeom>
        </p:spPr>
      </p:pic>
      <p:sp>
        <p:nvSpPr>
          <p:cNvPr id="54" name="CasellaDiTesto 15">
            <a:extLst>
              <a:ext uri="{FF2B5EF4-FFF2-40B4-BE49-F238E27FC236}">
                <a16:creationId xmlns:a16="http://schemas.microsoft.com/office/drawing/2014/main" id="{AB38EF5A-1266-4C7E-8264-0032ACA01708}"/>
              </a:ext>
            </a:extLst>
          </p:cNvPr>
          <p:cNvSpPr txBox="1"/>
          <p:nvPr/>
        </p:nvSpPr>
        <p:spPr>
          <a:xfrm>
            <a:off x="404943" y="3675876"/>
            <a:ext cx="3006473" cy="3416320"/>
          </a:xfrm>
          <a:prstGeom prst="rect">
            <a:avLst/>
          </a:prstGeom>
          <a:noFill/>
        </p:spPr>
        <p:txBody>
          <a:bodyPr wrap="square" rtlCol="0">
            <a:spAutoFit/>
          </a:bodyPr>
          <a:lstStyle/>
          <a:p>
            <a:pPr marL="342871" indent="-342871">
              <a:lnSpc>
                <a:spcPct val="150000"/>
              </a:lnSpc>
              <a:buAutoNum type="arabicPeriod"/>
            </a:pPr>
            <a:r>
              <a:rPr lang="en-US" b="1" dirty="0">
                <a:latin typeface="Segoe UI" panose="020B0502040204020203" pitchFamily="34" charset="0"/>
                <a:ea typeface="Segoe UI" panose="020B0502040204020203" pitchFamily="34" charset="0"/>
                <a:cs typeface="Segoe UI" panose="020B0502040204020203" pitchFamily="34" charset="0"/>
              </a:rPr>
              <a:t>Review the chart.  Look for and open encounter regarding the PA.  If a telephone encounter has not been opened start a new telephone encounter.</a:t>
            </a:r>
          </a:p>
        </p:txBody>
      </p:sp>
      <p:pic>
        <p:nvPicPr>
          <p:cNvPr id="4" name="Picture 3"/>
          <p:cNvPicPr>
            <a:picLocks noChangeAspect="1"/>
          </p:cNvPicPr>
          <p:nvPr/>
        </p:nvPicPr>
        <p:blipFill>
          <a:blip r:embed="rId3"/>
          <a:stretch>
            <a:fillRect/>
          </a:stretch>
        </p:blipFill>
        <p:spPr>
          <a:xfrm>
            <a:off x="3737877" y="4378731"/>
            <a:ext cx="6060830" cy="1958992"/>
          </a:xfrm>
          <a:prstGeom prst="rect">
            <a:avLst/>
          </a:prstGeom>
        </p:spPr>
      </p:pic>
    </p:spTree>
    <p:extLst>
      <p:ext uri="{BB962C8B-B14F-4D97-AF65-F5344CB8AC3E}">
        <p14:creationId xmlns:p14="http://schemas.microsoft.com/office/powerpoint/2010/main" val="2328055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FA0F08A-1019-4F10-9D5F-A37DFA4674D3}"/>
              </a:ext>
            </a:extLst>
          </p:cNvPr>
          <p:cNvSpPr>
            <a:spLocks noGrp="1"/>
          </p:cNvSpPr>
          <p:nvPr>
            <p:ph type="title"/>
          </p:nvPr>
        </p:nvSpPr>
        <p:spPr>
          <a:xfrm>
            <a:off x="0" y="0"/>
            <a:ext cx="10058400" cy="1447745"/>
          </a:xfrm>
          <a:solidFill>
            <a:srgbClr val="0070C0"/>
          </a:solidFill>
        </p:spPr>
        <p:txBody>
          <a:bodyPr>
            <a:normAutofit/>
          </a:bodyPr>
          <a:lstStyle/>
          <a:p>
            <a:r>
              <a:rPr lang="en-US" dirty="0">
                <a:solidFill>
                  <a:schemeClr val="bg1"/>
                </a:solidFill>
                <a:ea typeface="Segoe UI" panose="020B0502040204020203" pitchFamily="34" charset="0"/>
              </a:rPr>
              <a:t>2. Be sure to add reason for call as Medication Prior Authorization and the name of the medication in details.</a:t>
            </a:r>
            <a:endParaRPr lang="en-US" dirty="0">
              <a:solidFill>
                <a:schemeClr val="bg1"/>
              </a:solidFill>
            </a:endParaRPr>
          </a:p>
        </p:txBody>
      </p:sp>
      <p:sp>
        <p:nvSpPr>
          <p:cNvPr id="2" name="CasellaDiTesto 19">
            <a:extLst>
              <a:ext uri="{FF2B5EF4-FFF2-40B4-BE49-F238E27FC236}">
                <a16:creationId xmlns:a16="http://schemas.microsoft.com/office/drawing/2014/main" id="{B5573B24-8BD8-4873-9E96-DF25B3B2B3ED}"/>
              </a:ext>
            </a:extLst>
          </p:cNvPr>
          <p:cNvSpPr txBox="1"/>
          <p:nvPr/>
        </p:nvSpPr>
        <p:spPr>
          <a:xfrm>
            <a:off x="377283" y="6014595"/>
            <a:ext cx="2858287" cy="1061829"/>
          </a:xfrm>
          <a:prstGeom prst="rect">
            <a:avLst/>
          </a:prstGeom>
          <a:noFill/>
        </p:spPr>
        <p:txBody>
          <a:bodyPr wrap="square" rtlCol="0">
            <a:spAutoFit/>
          </a:bodyPr>
          <a:lstStyle/>
          <a:p>
            <a:pPr>
              <a:lnSpc>
                <a:spcPct val="150000"/>
              </a:lnSpc>
            </a:pPr>
            <a:r>
              <a:rPr lang="en-US" sz="1400" dirty="0">
                <a:latin typeface="Segoe UI" panose="020B0502040204020203" pitchFamily="34" charset="0"/>
                <a:ea typeface="Segoe UI" panose="020B0502040204020203" pitchFamily="34" charset="0"/>
                <a:cs typeface="Segoe UI" panose="020B0502040204020203" pitchFamily="34" charset="0"/>
              </a:rPr>
              <a:t>Search medication prior authorization.  I normally type in </a:t>
            </a:r>
            <a:r>
              <a:rPr lang="en-US" sz="1400" b="1" dirty="0">
                <a:latin typeface="Segoe UI" panose="020B0502040204020203" pitchFamily="34" charset="0"/>
                <a:ea typeface="Segoe UI" panose="020B0502040204020203" pitchFamily="34" charset="0"/>
                <a:cs typeface="Segoe UI" panose="020B0502040204020203" pitchFamily="34" charset="0"/>
              </a:rPr>
              <a:t>Prior</a:t>
            </a:r>
            <a:r>
              <a:rPr lang="en-US" sz="1400" dirty="0">
                <a:latin typeface="Segoe UI" panose="020B0502040204020203" pitchFamily="34" charset="0"/>
                <a:ea typeface="Segoe UI" panose="020B0502040204020203" pitchFamily="34" charset="0"/>
                <a:cs typeface="Segoe UI" panose="020B0502040204020203" pitchFamily="34" charset="0"/>
              </a:rPr>
              <a:t> and hit enter to find it.</a:t>
            </a:r>
            <a:endParaRPr lang="en-US" sz="1400" b="1" dirty="0">
              <a:latin typeface="Segoe UI" panose="020B0502040204020203" pitchFamily="34" charset="0"/>
              <a:ea typeface="Segoe UI" panose="020B0502040204020203" pitchFamily="34" charset="0"/>
              <a:cs typeface="Segoe UI" panose="020B0502040204020203" pitchFamily="34" charset="0"/>
            </a:endParaRPr>
          </a:p>
        </p:txBody>
      </p:sp>
      <p:sp>
        <p:nvSpPr>
          <p:cNvPr id="3" name="CasellaDiTesto 21">
            <a:extLst>
              <a:ext uri="{FF2B5EF4-FFF2-40B4-BE49-F238E27FC236}">
                <a16:creationId xmlns:a16="http://schemas.microsoft.com/office/drawing/2014/main" id="{6696DA39-9522-4FB2-8A0D-249514A53ED6}"/>
              </a:ext>
            </a:extLst>
          </p:cNvPr>
          <p:cNvSpPr txBox="1"/>
          <p:nvPr/>
        </p:nvSpPr>
        <p:spPr>
          <a:xfrm>
            <a:off x="4384432" y="6014595"/>
            <a:ext cx="2330052" cy="1061829"/>
          </a:xfrm>
          <a:prstGeom prst="rect">
            <a:avLst/>
          </a:prstGeom>
          <a:noFill/>
        </p:spPr>
        <p:txBody>
          <a:bodyPr wrap="square" rtlCol="0">
            <a:spAutoFit/>
          </a:bodyPr>
          <a:lstStyle/>
          <a:p>
            <a:pPr>
              <a:lnSpc>
                <a:spcPct val="150000"/>
              </a:lnSpc>
              <a:spcBef>
                <a:spcPts val="600"/>
              </a:spcBef>
            </a:pPr>
            <a:r>
              <a:rPr lang="en-US" sz="1400" dirty="0">
                <a:latin typeface="Segoe UI" panose="020B0502040204020203" pitchFamily="34" charset="0"/>
                <a:ea typeface="Segoe UI" panose="020B0502040204020203" pitchFamily="34" charset="0"/>
                <a:cs typeface="Segoe UI" panose="020B0502040204020203" pitchFamily="34" charset="0"/>
              </a:rPr>
              <a:t>Select </a:t>
            </a:r>
            <a:r>
              <a:rPr lang="en-US" sz="1400" b="1" dirty="0">
                <a:latin typeface="Segoe UI" panose="020B0502040204020203" pitchFamily="34" charset="0"/>
                <a:ea typeface="Segoe UI" panose="020B0502040204020203" pitchFamily="34" charset="0"/>
                <a:cs typeface="Segoe UI" panose="020B0502040204020203" pitchFamily="34" charset="0"/>
              </a:rPr>
              <a:t>Medication Prior Authorization </a:t>
            </a:r>
            <a:r>
              <a:rPr lang="en-US" sz="1400" dirty="0">
                <a:latin typeface="Segoe UI" panose="020B0502040204020203" pitchFamily="34" charset="0"/>
                <a:ea typeface="Segoe UI" panose="020B0502040204020203" pitchFamily="34" charset="0"/>
                <a:cs typeface="Segoe UI" panose="020B0502040204020203" pitchFamily="34" charset="0"/>
              </a:rPr>
              <a:t>and hit enter.</a:t>
            </a:r>
          </a:p>
        </p:txBody>
      </p:sp>
      <p:sp>
        <p:nvSpPr>
          <p:cNvPr id="4" name="CasellaDiTesto 31">
            <a:extLst>
              <a:ext uri="{FF2B5EF4-FFF2-40B4-BE49-F238E27FC236}">
                <a16:creationId xmlns:a16="http://schemas.microsoft.com/office/drawing/2014/main" id="{B63DEBC0-B552-4694-A41C-F73485BD8B47}"/>
              </a:ext>
            </a:extLst>
          </p:cNvPr>
          <p:cNvSpPr txBox="1"/>
          <p:nvPr/>
        </p:nvSpPr>
        <p:spPr>
          <a:xfrm>
            <a:off x="7502769" y="6014595"/>
            <a:ext cx="2192940" cy="738664"/>
          </a:xfrm>
          <a:prstGeom prst="rect">
            <a:avLst/>
          </a:prstGeom>
          <a:noFill/>
        </p:spPr>
        <p:txBody>
          <a:bodyPr wrap="square" rtlCol="0">
            <a:spAutoFit/>
          </a:bodyPr>
          <a:lstStyle/>
          <a:p>
            <a:pPr>
              <a:lnSpc>
                <a:spcPct val="150000"/>
              </a:lnSpc>
            </a:pPr>
            <a:r>
              <a:rPr lang="en-US" sz="1400" dirty="0">
                <a:latin typeface="Segoe UI" panose="020B0502040204020203" pitchFamily="34" charset="0"/>
                <a:ea typeface="Segoe UI" panose="020B0502040204020203" pitchFamily="34" charset="0"/>
                <a:cs typeface="Segoe UI" panose="020B0502040204020203" pitchFamily="34" charset="0"/>
              </a:rPr>
              <a:t>Under details type in the name of the </a:t>
            </a:r>
            <a:r>
              <a:rPr lang="en-US" sz="1400" b="1" dirty="0">
                <a:latin typeface="Segoe UI" panose="020B0502040204020203" pitchFamily="34" charset="0"/>
                <a:ea typeface="Segoe UI" panose="020B0502040204020203" pitchFamily="34" charset="0"/>
                <a:cs typeface="Segoe UI" panose="020B0502040204020203" pitchFamily="34" charset="0"/>
              </a:rPr>
              <a:t>medication.</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pic>
        <p:nvPicPr>
          <p:cNvPr id="7" name="Picture 6"/>
          <p:cNvPicPr>
            <a:picLocks noChangeAspect="1"/>
          </p:cNvPicPr>
          <p:nvPr/>
        </p:nvPicPr>
        <p:blipFill>
          <a:blip r:embed="rId2"/>
          <a:stretch>
            <a:fillRect/>
          </a:stretch>
        </p:blipFill>
        <p:spPr>
          <a:xfrm>
            <a:off x="504093" y="1817077"/>
            <a:ext cx="8892410" cy="3552092"/>
          </a:xfrm>
          <a:prstGeom prst="rect">
            <a:avLst/>
          </a:prstGeom>
        </p:spPr>
      </p:pic>
      <p:cxnSp>
        <p:nvCxnSpPr>
          <p:cNvPr id="29" name="Elbow Connector 28"/>
          <p:cNvCxnSpPr/>
          <p:nvPr/>
        </p:nvCxnSpPr>
        <p:spPr>
          <a:xfrm rot="5400000">
            <a:off x="1491716" y="5005893"/>
            <a:ext cx="3119996" cy="294459"/>
          </a:xfrm>
          <a:prstGeom prst="bentConnector3">
            <a:avLst>
              <a:gd name="adj1" fmla="val 99973"/>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7" name="Elbow Connector 76"/>
          <p:cNvCxnSpPr/>
          <p:nvPr/>
        </p:nvCxnSpPr>
        <p:spPr>
          <a:xfrm>
            <a:off x="2497017" y="4656908"/>
            <a:ext cx="1817077" cy="1603215"/>
          </a:xfrm>
          <a:prstGeom prst="bentConnector3">
            <a:avLst>
              <a:gd name="adj1" fmla="val 323"/>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7" name="Elbow Connector 86"/>
          <p:cNvCxnSpPr>
            <a:endCxn id="4" idx="1"/>
          </p:cNvCxnSpPr>
          <p:nvPr/>
        </p:nvCxnSpPr>
        <p:spPr>
          <a:xfrm>
            <a:off x="5599335" y="4489938"/>
            <a:ext cx="1903434" cy="1893989"/>
          </a:xfrm>
          <a:prstGeom prst="bentConnector3">
            <a:avLst>
              <a:gd name="adj1" fmla="val 50000"/>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442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3886200" cy="7772400"/>
          </a:xfrm>
          <a:solidFill>
            <a:srgbClr val="0070C0"/>
          </a:solidFill>
        </p:spPr>
        <p:txBody>
          <a:bodyPr anchor="t" anchorCtr="0">
            <a:normAutofit/>
          </a:bodyPr>
          <a:lstStyle/>
          <a:p>
            <a:pPr lvl="0">
              <a:spcBef>
                <a:spcPts val="1100"/>
              </a:spcBef>
            </a:pPr>
            <a:br>
              <a:rPr lang="en-US" sz="2400" b="1" dirty="0">
                <a:solidFill>
                  <a:schemeClr val="bg1"/>
                </a:solidFill>
              </a:rPr>
            </a:br>
            <a:br>
              <a:rPr lang="en-US" sz="2400" b="1" dirty="0">
                <a:solidFill>
                  <a:schemeClr val="bg1"/>
                </a:solidFill>
              </a:rPr>
            </a:br>
            <a:br>
              <a:rPr lang="en-US" sz="2400" b="1" dirty="0">
                <a:solidFill>
                  <a:schemeClr val="bg1"/>
                </a:solidFill>
              </a:rPr>
            </a:br>
            <a:br>
              <a:rPr lang="en-US" sz="2400" b="1" dirty="0">
                <a:solidFill>
                  <a:schemeClr val="bg1"/>
                </a:solidFill>
              </a:rPr>
            </a:br>
            <a:r>
              <a:rPr lang="en-US" sz="2400" b="1" dirty="0">
                <a:solidFill>
                  <a:schemeClr val="bg1"/>
                </a:solidFill>
              </a:rPr>
              <a:t>3. Please be sure to review the medical records and why the physician is prescribing.  If you’re not familiar with the medication I recommend going to:</a:t>
            </a:r>
            <a:br>
              <a:rPr lang="en-US" sz="2400" b="1" dirty="0">
                <a:solidFill>
                  <a:schemeClr val="bg1"/>
                </a:solidFill>
              </a:rPr>
            </a:br>
            <a:r>
              <a:rPr lang="en-US" sz="2400" b="1" dirty="0">
                <a:solidFill>
                  <a:schemeClr val="bg1"/>
                </a:solidFill>
              </a:rPr>
              <a:t>https://dailymed.nlm.nih.gov/dailymed</a:t>
            </a:r>
            <a:br>
              <a:rPr lang="en-US" dirty="0">
                <a:solidFill>
                  <a:schemeClr val="bg1"/>
                </a:solidFill>
              </a:rPr>
            </a:br>
            <a:br>
              <a:rPr lang="en-US" dirty="0">
                <a:solidFill>
                  <a:schemeClr val="bg1"/>
                </a:solidFill>
              </a:rPr>
            </a:br>
            <a:r>
              <a:rPr lang="en-US" sz="1800" dirty="0">
                <a:solidFill>
                  <a:schemeClr val="bg1"/>
                </a:solidFill>
                <a:latin typeface="Calibri" panose="020F0502020204030204"/>
                <a:ea typeface="+mn-ea"/>
                <a:cs typeface="+mn-cs"/>
              </a:rPr>
              <a:t>You’ll find the FDA approved diagnosis and how the medication is used.  Please review or reach out to me via Jabber, Epic Instant message or text me at </a:t>
            </a:r>
            <a:br>
              <a:rPr lang="en-US" sz="1800" dirty="0">
                <a:solidFill>
                  <a:schemeClr val="bg1"/>
                </a:solidFill>
                <a:latin typeface="Calibri" panose="020F0502020204030204"/>
                <a:ea typeface="+mn-ea"/>
                <a:cs typeface="+mn-cs"/>
              </a:rPr>
            </a:br>
            <a:r>
              <a:rPr lang="en-US" sz="1800" dirty="0">
                <a:solidFill>
                  <a:schemeClr val="bg1"/>
                </a:solidFill>
                <a:latin typeface="Calibri" panose="020F0502020204030204"/>
                <a:ea typeface="+mn-ea"/>
                <a:cs typeface="+mn-cs"/>
              </a:rPr>
              <a:t>(336)684-3736 if you have any questions.</a:t>
            </a:r>
            <a:br>
              <a:rPr lang="en-US" sz="1600" dirty="0">
                <a:solidFill>
                  <a:schemeClr val="bg1"/>
                </a:solidFill>
                <a:latin typeface="Calibri" panose="020F0502020204030204"/>
                <a:ea typeface="+mn-ea"/>
                <a:cs typeface="+mn-cs"/>
              </a:rPr>
            </a:br>
            <a:br>
              <a:rPr lang="en-US" dirty="0">
                <a:solidFill>
                  <a:schemeClr val="bg1"/>
                </a:solidFill>
              </a:rPr>
            </a:br>
            <a:endParaRPr lang="en-US" dirty="0">
              <a:solidFill>
                <a:schemeClr val="bg1"/>
              </a:solidFill>
            </a:endParaRPr>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tretch>
            <a:fillRect/>
          </a:stretch>
        </p:blipFill>
        <p:spPr>
          <a:xfrm>
            <a:off x="4140664" y="3345061"/>
            <a:ext cx="5092065" cy="1765753"/>
          </a:xfrm>
        </p:spPr>
      </p:pic>
    </p:spTree>
    <p:extLst>
      <p:ext uri="{BB962C8B-B14F-4D97-AF65-F5344CB8AC3E}">
        <p14:creationId xmlns:p14="http://schemas.microsoft.com/office/powerpoint/2010/main" val="3466208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AEE2F6-6037-4B3B-B61D-D81BFEB5C484}"/>
              </a:ext>
            </a:extLst>
          </p:cNvPr>
          <p:cNvSpPr>
            <a:spLocks noGrp="1"/>
          </p:cNvSpPr>
          <p:nvPr>
            <p:ph type="title"/>
          </p:nvPr>
        </p:nvSpPr>
        <p:spPr>
          <a:xfrm>
            <a:off x="360774" y="504920"/>
            <a:ext cx="9152877" cy="1117559"/>
          </a:xfrm>
        </p:spPr>
        <p:txBody>
          <a:bodyPr>
            <a:normAutofit fontScale="90000"/>
          </a:bodyPr>
          <a:lstStyle/>
          <a:p>
            <a:r>
              <a:rPr lang="en-US" dirty="0">
                <a:latin typeface="Segoe Pro Black" panose="020B0502040504020203" pitchFamily="34" charset="0"/>
                <a:ea typeface="Segoe UI" panose="020B0502040204020203" pitchFamily="34" charset="0"/>
              </a:rPr>
              <a:t>4. Don’t have a cover my meds key?</a:t>
            </a:r>
            <a:br>
              <a:rPr lang="en-US" dirty="0">
                <a:latin typeface="Segoe Pro Black" panose="020B0502040504020203" pitchFamily="34" charset="0"/>
                <a:ea typeface="Segoe UI" panose="020B0502040204020203" pitchFamily="34" charset="0"/>
              </a:rPr>
            </a:br>
            <a:br>
              <a:rPr lang="en-US" sz="1600" b="0" dirty="0">
                <a:latin typeface="Segoe Pro Black" panose="020B0502040504020203" pitchFamily="34" charset="0"/>
                <a:ea typeface="Segoe UI" panose="020B0502040204020203" pitchFamily="34" charset="0"/>
              </a:rPr>
            </a:br>
            <a:r>
              <a:rPr lang="en-US" sz="1600" b="0" dirty="0">
                <a:latin typeface="Segoe Pro Black" panose="020B0502040504020203" pitchFamily="34" charset="0"/>
                <a:ea typeface="Segoe UI" panose="020B0502040204020203" pitchFamily="34" charset="0"/>
              </a:rPr>
              <a:t>Within the telephone encounter you’ll find a tab for verify RX benefits.  Once you’ve click on that tab that will give all the information needed to start a PA without a cover my meds key. You’ll plug in the BIN, PCN and Group into cover my meds. </a:t>
            </a:r>
            <a:endParaRPr lang="en-US" sz="1600" b="0" dirty="0"/>
          </a:p>
        </p:txBody>
      </p:sp>
      <p:pic>
        <p:nvPicPr>
          <p:cNvPr id="10" name="Picture 9">
            <a:extLst>
              <a:ext uri="{FF2B5EF4-FFF2-40B4-BE49-F238E27FC236}">
                <a16:creationId xmlns:a16="http://schemas.microsoft.com/office/drawing/2014/main" id="{9168FA8D-9661-40F0-8FF5-5B4A996A2D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600" y="1828800"/>
            <a:ext cx="7429028" cy="2832826"/>
          </a:xfrm>
          <a:prstGeom prst="rect">
            <a:avLst/>
          </a:prstGeom>
        </p:spPr>
      </p:pic>
      <p:sp>
        <p:nvSpPr>
          <p:cNvPr id="4" name="CasellaDiTesto 68">
            <a:extLst>
              <a:ext uri="{FF2B5EF4-FFF2-40B4-BE49-F238E27FC236}">
                <a16:creationId xmlns:a16="http://schemas.microsoft.com/office/drawing/2014/main" id="{AB5C5228-13FC-4272-A4E7-652D36D1EE01}"/>
              </a:ext>
            </a:extLst>
          </p:cNvPr>
          <p:cNvSpPr txBox="1"/>
          <p:nvPr/>
        </p:nvSpPr>
        <p:spPr>
          <a:xfrm>
            <a:off x="5543428" y="2454840"/>
            <a:ext cx="4137686" cy="307777"/>
          </a:xfrm>
          <a:prstGeom prst="rect">
            <a:avLst/>
          </a:prstGeom>
          <a:noFill/>
        </p:spPr>
        <p:txBody>
          <a:bodyPr wrap="square" rtlCol="0">
            <a:spAutoFit/>
          </a:bodyPr>
          <a:lstStyle/>
          <a:p>
            <a:endParaRPr lang="en-US" sz="1400" dirty="0">
              <a:latin typeface="Segoe UI" panose="020B0502040204020203" pitchFamily="34" charset="0"/>
              <a:cs typeface="Segoe UI" panose="020B0502040204020203" pitchFamily="34" charset="0"/>
            </a:endParaRPr>
          </a:p>
        </p:txBody>
      </p:sp>
      <p:sp>
        <p:nvSpPr>
          <p:cNvPr id="7" name="CasellaDiTesto 71">
            <a:extLst>
              <a:ext uri="{FF2B5EF4-FFF2-40B4-BE49-F238E27FC236}">
                <a16:creationId xmlns:a16="http://schemas.microsoft.com/office/drawing/2014/main" id="{FE9996C5-29F9-4FD0-8E81-F4E97029BD86}"/>
              </a:ext>
            </a:extLst>
          </p:cNvPr>
          <p:cNvSpPr txBox="1"/>
          <p:nvPr/>
        </p:nvSpPr>
        <p:spPr>
          <a:xfrm>
            <a:off x="5543428" y="4436596"/>
            <a:ext cx="4137686" cy="307777"/>
          </a:xfrm>
          <a:prstGeom prst="rect">
            <a:avLst/>
          </a:prstGeom>
          <a:noFill/>
        </p:spPr>
        <p:txBody>
          <a:bodyPr wrap="square" rtlCol="0">
            <a:spAutoFit/>
          </a:bodyPr>
          <a:lstStyle/>
          <a:p>
            <a:r>
              <a:rPr lang="en-US" sz="1400" b="1" dirty="0">
                <a:latin typeface="Segoe UI" panose="020B0502040204020203" pitchFamily="34" charset="0"/>
                <a:cs typeface="Segoe UI" panose="020B0502040204020203" pitchFamily="34" charset="0"/>
              </a:rPr>
              <a:t> </a:t>
            </a:r>
          </a:p>
        </p:txBody>
      </p:sp>
      <p:sp>
        <p:nvSpPr>
          <p:cNvPr id="2" name="Rettangolo 57">
            <a:extLst>
              <a:ext uri="{FF2B5EF4-FFF2-40B4-BE49-F238E27FC236}">
                <a16:creationId xmlns:a16="http://schemas.microsoft.com/office/drawing/2014/main" id="{BE6DE1EC-D43E-45AE-96C3-ED09498151FF}"/>
              </a:ext>
              <a:ext uri="{C183D7F6-B498-43B3-948B-1728B52AA6E4}">
                <adec:decorative xmlns:adec="http://schemas.microsoft.com/office/drawing/2017/decorative" val="1"/>
              </a:ext>
            </a:extLst>
          </p:cNvPr>
          <p:cNvSpPr/>
          <p:nvPr/>
        </p:nvSpPr>
        <p:spPr>
          <a:xfrm>
            <a:off x="0" y="5901113"/>
            <a:ext cx="10058400" cy="1871286"/>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0659" tIns="35329" rIns="70659" bIns="35329" numCol="1" spcCol="0" rtlCol="0" fromWordArt="0" anchor="ctr" anchorCtr="0" forceAA="0" compatLnSpc="1">
            <a:prstTxWarp prst="textNoShape">
              <a:avLst/>
            </a:prstTxWarp>
            <a:noAutofit/>
          </a:bodyPr>
          <a:lstStyle/>
          <a:p>
            <a:pPr algn="ctr"/>
            <a:endParaRPr lang="en-US" sz="491"/>
          </a:p>
        </p:txBody>
      </p:sp>
      <p:sp>
        <p:nvSpPr>
          <p:cNvPr id="11" name="CasellaDiTesto 59">
            <a:extLst>
              <a:ext uri="{FF2B5EF4-FFF2-40B4-BE49-F238E27FC236}">
                <a16:creationId xmlns:a16="http://schemas.microsoft.com/office/drawing/2014/main" id="{900A32CC-DE3F-46D0-AAEE-6124AD6D40E9}"/>
              </a:ext>
            </a:extLst>
          </p:cNvPr>
          <p:cNvSpPr txBox="1"/>
          <p:nvPr/>
        </p:nvSpPr>
        <p:spPr>
          <a:xfrm>
            <a:off x="377283" y="5984716"/>
            <a:ext cx="9189436" cy="1292662"/>
          </a:xfrm>
          <a:prstGeom prst="rect">
            <a:avLst/>
          </a:prstGeom>
          <a:noFill/>
        </p:spPr>
        <p:txBody>
          <a:bodyPr wrap="square" rtlCol="0">
            <a:spAutoFit/>
          </a:bodyPr>
          <a:lstStyle/>
          <a:p>
            <a:pPr>
              <a:lnSpc>
                <a:spcPct val="150000"/>
              </a:lnSpc>
            </a:pPr>
            <a:r>
              <a:rPr lang="en-US" sz="2400" b="1" dirty="0">
                <a:solidFill>
                  <a:schemeClr val="bg1"/>
                </a:solidFill>
                <a:latin typeface="Segoe UI" panose="020B0502040204020203" pitchFamily="34" charset="0"/>
                <a:ea typeface="Segoe UI" panose="020B0502040204020203" pitchFamily="34" charset="0"/>
                <a:cs typeface="Segoe UI" panose="020B0502040204020203" pitchFamily="34" charset="0"/>
              </a:rPr>
              <a:t>Pro-tip:  </a:t>
            </a:r>
          </a:p>
          <a:p>
            <a:pPr>
              <a:lnSpc>
                <a:spcPct val="150000"/>
              </a:lnSpc>
            </a:pPr>
            <a:r>
              <a:rPr lang="en-US" sz="1400" dirty="0">
                <a:solidFill>
                  <a:schemeClr val="bg1"/>
                </a:solidFill>
                <a:latin typeface="Segoe UI" panose="020B0502040204020203" pitchFamily="34" charset="0"/>
                <a:ea typeface="Segoe UI" panose="020B0502040204020203" pitchFamily="34" charset="0"/>
                <a:cs typeface="Segoe UI" panose="020B0502040204020203" pitchFamily="34" charset="0"/>
              </a:rPr>
              <a:t>Be sure to enter in the patient’s as it appears in the Verify Pharmacy Benefits section.  For example if there’s a suffix like JR, SR, MD or etc. listed on the RX benefits the suffix needs to go with the last name to verify eligibility.</a:t>
            </a:r>
          </a:p>
        </p:txBody>
      </p:sp>
    </p:spTree>
    <p:extLst>
      <p:ext uri="{BB962C8B-B14F-4D97-AF65-F5344CB8AC3E}">
        <p14:creationId xmlns:p14="http://schemas.microsoft.com/office/powerpoint/2010/main" val="2053217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tangolo 4">
            <a:extLst>
              <a:ext uri="{FF2B5EF4-FFF2-40B4-BE49-F238E27FC236}">
                <a16:creationId xmlns:a16="http://schemas.microsoft.com/office/drawing/2014/main" id="{BAC6A0F5-7623-499D-9CF6-293E2B9D438C}"/>
              </a:ext>
              <a:ext uri="{C183D7F6-B498-43B3-948B-1728B52AA6E4}">
                <adec:decorative xmlns:adec="http://schemas.microsoft.com/office/drawing/2017/decorative" val="1"/>
              </a:ext>
            </a:extLst>
          </p:cNvPr>
          <p:cNvSpPr/>
          <p:nvPr/>
        </p:nvSpPr>
        <p:spPr>
          <a:xfrm>
            <a:off x="0" y="2"/>
            <a:ext cx="10058400" cy="201506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en-US" sz="1229"/>
          </a:p>
        </p:txBody>
      </p:sp>
      <p:sp>
        <p:nvSpPr>
          <p:cNvPr id="3" name="Title 2">
            <a:extLst>
              <a:ext uri="{FF2B5EF4-FFF2-40B4-BE49-F238E27FC236}">
                <a16:creationId xmlns:a16="http://schemas.microsoft.com/office/drawing/2014/main" id="{4349519B-79AB-4D6E-804F-6C6A22B18323}"/>
              </a:ext>
            </a:extLst>
          </p:cNvPr>
          <p:cNvSpPr>
            <a:spLocks noGrp="1"/>
          </p:cNvSpPr>
          <p:nvPr>
            <p:ph type="title"/>
          </p:nvPr>
        </p:nvSpPr>
        <p:spPr>
          <a:xfrm>
            <a:off x="322880" y="197339"/>
            <a:ext cx="9456120" cy="1817728"/>
          </a:xfrm>
        </p:spPr>
        <p:txBody>
          <a:bodyPr/>
          <a:lstStyle/>
          <a:p>
            <a:r>
              <a:rPr lang="en-US" sz="1800" dirty="0"/>
              <a:t>5. Once logged into cover my meds go to new request.  That will take you to where you add the drug name.  Then you’ll add the patient’s preliminary information such as name, DOB and zip code.  That will take you to selecting the pharmacy benefit manager information.  I recommend add the RXBIN, PCN and group fully as will most likely narrow down your option to the exact form.  </a:t>
            </a:r>
          </a:p>
        </p:txBody>
      </p:sp>
      <p:sp>
        <p:nvSpPr>
          <p:cNvPr id="54" name="CasellaDiTesto 15">
            <a:extLst>
              <a:ext uri="{FF2B5EF4-FFF2-40B4-BE49-F238E27FC236}">
                <a16:creationId xmlns:a16="http://schemas.microsoft.com/office/drawing/2014/main" id="{AB38EF5A-1266-4C7E-8264-0032ACA01708}"/>
              </a:ext>
            </a:extLst>
          </p:cNvPr>
          <p:cNvSpPr txBox="1"/>
          <p:nvPr/>
        </p:nvSpPr>
        <p:spPr>
          <a:xfrm>
            <a:off x="404943" y="3675876"/>
            <a:ext cx="3006473" cy="456215"/>
          </a:xfrm>
          <a:prstGeom prst="rect">
            <a:avLst/>
          </a:prstGeom>
          <a:noFill/>
        </p:spPr>
        <p:txBody>
          <a:bodyPr wrap="square" rtlCol="0">
            <a:spAutoFit/>
          </a:bodyPr>
          <a:lstStyle/>
          <a:p>
            <a:pPr>
              <a:lnSpc>
                <a:spcPct val="150000"/>
              </a:lnSpc>
            </a:pPr>
            <a:endParaRPr lang="en-US" b="1" dirty="0">
              <a:latin typeface="Segoe UI" panose="020B0502040204020203" pitchFamily="34" charset="0"/>
              <a:ea typeface="Segoe UI" panose="020B0502040204020203" pitchFamily="34" charset="0"/>
              <a:cs typeface="Segoe UI" panose="020B0502040204020203" pitchFamily="34" charset="0"/>
            </a:endParaRPr>
          </a:p>
        </p:txBody>
      </p:sp>
      <p:pic>
        <p:nvPicPr>
          <p:cNvPr id="5" name="Picture 4"/>
          <p:cNvPicPr>
            <a:picLocks noChangeAspect="1"/>
          </p:cNvPicPr>
          <p:nvPr/>
        </p:nvPicPr>
        <p:blipFill>
          <a:blip r:embed="rId2"/>
          <a:stretch>
            <a:fillRect/>
          </a:stretch>
        </p:blipFill>
        <p:spPr>
          <a:xfrm>
            <a:off x="1871198" y="3736835"/>
            <a:ext cx="6316003" cy="298730"/>
          </a:xfrm>
          <a:prstGeom prst="rect">
            <a:avLst/>
          </a:prstGeom>
        </p:spPr>
      </p:pic>
      <p:pic>
        <p:nvPicPr>
          <p:cNvPr id="6" name="Picture 5"/>
          <p:cNvPicPr>
            <a:picLocks noChangeAspect="1"/>
          </p:cNvPicPr>
          <p:nvPr/>
        </p:nvPicPr>
        <p:blipFill>
          <a:blip r:embed="rId3"/>
          <a:stretch>
            <a:fillRect/>
          </a:stretch>
        </p:blipFill>
        <p:spPr>
          <a:xfrm>
            <a:off x="1" y="2015066"/>
            <a:ext cx="10054250" cy="5757334"/>
          </a:xfrm>
          <a:prstGeom prst="rect">
            <a:avLst/>
          </a:prstGeom>
        </p:spPr>
      </p:pic>
    </p:spTree>
    <p:extLst>
      <p:ext uri="{BB962C8B-B14F-4D97-AF65-F5344CB8AC3E}">
        <p14:creationId xmlns:p14="http://schemas.microsoft.com/office/powerpoint/2010/main" val="4033938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55DA7-6C10-483B-8519-C5294A24AC2B}"/>
              </a:ext>
            </a:extLst>
          </p:cNvPr>
          <p:cNvSpPr>
            <a:spLocks noGrp="1"/>
          </p:cNvSpPr>
          <p:nvPr>
            <p:ph type="title"/>
          </p:nvPr>
        </p:nvSpPr>
        <p:spPr>
          <a:xfrm>
            <a:off x="1" y="0"/>
            <a:ext cx="10058400" cy="1574801"/>
          </a:xfrm>
          <a:solidFill>
            <a:srgbClr val="0070C0"/>
          </a:solidFill>
        </p:spPr>
        <p:txBody>
          <a:bodyPr anchor="ctr" anchorCtr="1">
            <a:noAutofit/>
          </a:bodyPr>
          <a:lstStyle/>
          <a:p>
            <a:r>
              <a:rPr lang="en-US" sz="2000" dirty="0">
                <a:solidFill>
                  <a:schemeClr val="bg1"/>
                </a:solidFill>
              </a:rPr>
              <a:t>6. Here’s an example of the forms that you may see based upon the search.  The tier exception from is only used to reduce the cost of medications.  The prior authorization form and the tier exception for are </a:t>
            </a:r>
            <a:r>
              <a:rPr lang="en-US" sz="2000" dirty="0">
                <a:solidFill>
                  <a:srgbClr val="FF0000"/>
                </a:solidFill>
              </a:rPr>
              <a:t>NOT</a:t>
            </a:r>
            <a:r>
              <a:rPr lang="en-US" sz="2000" dirty="0">
                <a:solidFill>
                  <a:schemeClr val="bg1"/>
                </a:solidFill>
              </a:rPr>
              <a:t> interchangeable. Select start request once you see the desired form and complete all fields of the PA request. </a:t>
            </a:r>
          </a:p>
        </p:txBody>
      </p:sp>
      <p:pic>
        <p:nvPicPr>
          <p:cNvPr id="3" name="Picture 2"/>
          <p:cNvPicPr>
            <a:picLocks noChangeAspect="1"/>
          </p:cNvPicPr>
          <p:nvPr/>
        </p:nvPicPr>
        <p:blipFill>
          <a:blip r:embed="rId2"/>
          <a:stretch>
            <a:fillRect/>
          </a:stretch>
        </p:blipFill>
        <p:spPr>
          <a:xfrm>
            <a:off x="124007" y="1574801"/>
            <a:ext cx="9817559" cy="5799666"/>
          </a:xfrm>
          <a:prstGeom prst="rect">
            <a:avLst/>
          </a:prstGeom>
          <a:solidFill>
            <a:schemeClr val="accent1"/>
          </a:solidFill>
        </p:spPr>
      </p:pic>
    </p:spTree>
    <p:extLst>
      <p:ext uri="{BB962C8B-B14F-4D97-AF65-F5344CB8AC3E}">
        <p14:creationId xmlns:p14="http://schemas.microsoft.com/office/powerpoint/2010/main" val="3207509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3488266" cy="7772400"/>
          </a:xfrm>
          <a:solidFill>
            <a:srgbClr val="0070C0"/>
          </a:solidFill>
        </p:spPr>
        <p:txBody>
          <a:bodyPr anchor="ctr" anchorCtr="1">
            <a:noAutofit/>
          </a:bodyPr>
          <a:lstStyle/>
          <a:p>
            <a:pPr lvl="0">
              <a:spcBef>
                <a:spcPts val="1100"/>
              </a:spcBef>
            </a:pPr>
            <a:r>
              <a:rPr lang="en-US" sz="2400" b="1" dirty="0">
                <a:solidFill>
                  <a:schemeClr val="bg1"/>
                </a:solidFill>
                <a:latin typeface="Calibri" panose="020F0502020204030204"/>
                <a:ea typeface="+mn-ea"/>
                <a:cs typeface="+mn-cs"/>
              </a:rPr>
              <a:t>7.  Once the PA has been submitted highlight the entire header in cover my med and right click to copy.  Then paste under the under the documentation within the telephone encounter you’ve opened.</a:t>
            </a:r>
            <a:br>
              <a:rPr lang="en-US" sz="1600" dirty="0">
                <a:solidFill>
                  <a:schemeClr val="bg1"/>
                </a:solidFill>
                <a:latin typeface="Calibri" panose="020F0502020204030204"/>
                <a:ea typeface="+mn-ea"/>
                <a:cs typeface="+mn-cs"/>
              </a:rPr>
            </a:br>
            <a:br>
              <a:rPr lang="en-US" dirty="0">
                <a:solidFill>
                  <a:schemeClr val="bg1"/>
                </a:solidFill>
              </a:rPr>
            </a:br>
            <a:endParaRPr lang="en-US" dirty="0">
              <a:solidFill>
                <a:schemeClr val="bg1"/>
              </a:solidFill>
            </a:endParaRPr>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tretch>
            <a:fillRect/>
          </a:stretch>
        </p:blipFill>
        <p:spPr>
          <a:xfrm>
            <a:off x="3748256" y="2810933"/>
            <a:ext cx="5792188" cy="1576637"/>
          </a:xfrm>
        </p:spPr>
      </p:pic>
    </p:spTree>
    <p:extLst>
      <p:ext uri="{BB962C8B-B14F-4D97-AF65-F5344CB8AC3E}">
        <p14:creationId xmlns:p14="http://schemas.microsoft.com/office/powerpoint/2010/main" val="2435066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9168FA8D-9661-40F0-8FF5-5B4A996A2D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23532" y="1010811"/>
            <a:ext cx="5748867" cy="3749262"/>
          </a:xfrm>
          <a:prstGeom prst="rect">
            <a:avLst/>
          </a:prstGeom>
        </p:spPr>
      </p:pic>
      <p:sp>
        <p:nvSpPr>
          <p:cNvPr id="4" name="CasellaDiTesto 68">
            <a:extLst>
              <a:ext uri="{FF2B5EF4-FFF2-40B4-BE49-F238E27FC236}">
                <a16:creationId xmlns:a16="http://schemas.microsoft.com/office/drawing/2014/main" id="{AB5C5228-13FC-4272-A4E7-652D36D1EE01}"/>
              </a:ext>
            </a:extLst>
          </p:cNvPr>
          <p:cNvSpPr txBox="1"/>
          <p:nvPr/>
        </p:nvSpPr>
        <p:spPr>
          <a:xfrm>
            <a:off x="5543428" y="2454840"/>
            <a:ext cx="4137686" cy="307777"/>
          </a:xfrm>
          <a:prstGeom prst="rect">
            <a:avLst/>
          </a:prstGeom>
          <a:noFill/>
        </p:spPr>
        <p:txBody>
          <a:bodyPr wrap="square" rtlCol="0">
            <a:spAutoFit/>
          </a:bodyPr>
          <a:lstStyle/>
          <a:p>
            <a:endParaRPr lang="en-US" sz="1400" dirty="0">
              <a:latin typeface="Segoe UI" panose="020B0502040204020203" pitchFamily="34" charset="0"/>
              <a:cs typeface="Segoe UI" panose="020B0502040204020203" pitchFamily="34" charset="0"/>
            </a:endParaRPr>
          </a:p>
        </p:txBody>
      </p:sp>
      <p:sp>
        <p:nvSpPr>
          <p:cNvPr id="7" name="CasellaDiTesto 71">
            <a:extLst>
              <a:ext uri="{FF2B5EF4-FFF2-40B4-BE49-F238E27FC236}">
                <a16:creationId xmlns:a16="http://schemas.microsoft.com/office/drawing/2014/main" id="{FE9996C5-29F9-4FD0-8E81-F4E97029BD86}"/>
              </a:ext>
            </a:extLst>
          </p:cNvPr>
          <p:cNvSpPr txBox="1"/>
          <p:nvPr/>
        </p:nvSpPr>
        <p:spPr>
          <a:xfrm>
            <a:off x="5543428" y="4436596"/>
            <a:ext cx="4137686" cy="307777"/>
          </a:xfrm>
          <a:prstGeom prst="rect">
            <a:avLst/>
          </a:prstGeom>
          <a:noFill/>
        </p:spPr>
        <p:txBody>
          <a:bodyPr wrap="square" rtlCol="0">
            <a:spAutoFit/>
          </a:bodyPr>
          <a:lstStyle/>
          <a:p>
            <a:r>
              <a:rPr lang="en-US" sz="1400" b="1" dirty="0">
                <a:latin typeface="Segoe UI" panose="020B0502040204020203" pitchFamily="34" charset="0"/>
                <a:cs typeface="Segoe UI" panose="020B0502040204020203" pitchFamily="34" charset="0"/>
              </a:rPr>
              <a:t> </a:t>
            </a:r>
          </a:p>
        </p:txBody>
      </p:sp>
      <p:sp>
        <p:nvSpPr>
          <p:cNvPr id="2" name="Rettangolo 57">
            <a:extLst>
              <a:ext uri="{FF2B5EF4-FFF2-40B4-BE49-F238E27FC236}">
                <a16:creationId xmlns:a16="http://schemas.microsoft.com/office/drawing/2014/main" id="{BE6DE1EC-D43E-45AE-96C3-ED09498151FF}"/>
              </a:ext>
              <a:ext uri="{C183D7F6-B498-43B3-948B-1728B52AA6E4}">
                <adec:decorative xmlns:adec="http://schemas.microsoft.com/office/drawing/2017/decorative" val="1"/>
              </a:ext>
            </a:extLst>
          </p:cNvPr>
          <p:cNvSpPr/>
          <p:nvPr/>
        </p:nvSpPr>
        <p:spPr>
          <a:xfrm>
            <a:off x="0" y="5664200"/>
            <a:ext cx="10058400" cy="210819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0659" tIns="35329" rIns="70659" bIns="35329" numCol="1" spcCol="0" rtlCol="0" fromWordArt="0" anchor="t" anchorCtr="0" forceAA="0" compatLnSpc="1">
            <a:prstTxWarp prst="textNoShape">
              <a:avLst/>
            </a:prstTxWarp>
            <a:noAutofit/>
          </a:bodyPr>
          <a:lstStyle/>
          <a:p>
            <a:pPr algn="ctr"/>
            <a:endParaRPr lang="en-US" sz="491"/>
          </a:p>
        </p:txBody>
      </p:sp>
      <p:sp>
        <p:nvSpPr>
          <p:cNvPr id="11" name="CasellaDiTesto 59">
            <a:extLst>
              <a:ext uri="{FF2B5EF4-FFF2-40B4-BE49-F238E27FC236}">
                <a16:creationId xmlns:a16="http://schemas.microsoft.com/office/drawing/2014/main" id="{900A32CC-DE3F-46D0-AAEE-6124AD6D40E9}"/>
              </a:ext>
            </a:extLst>
          </p:cNvPr>
          <p:cNvSpPr txBox="1"/>
          <p:nvPr/>
        </p:nvSpPr>
        <p:spPr>
          <a:xfrm>
            <a:off x="160867" y="5861479"/>
            <a:ext cx="9736666" cy="1477328"/>
          </a:xfrm>
          <a:prstGeom prst="rect">
            <a:avLst/>
          </a:prstGeom>
          <a:noFill/>
        </p:spPr>
        <p:txBody>
          <a:bodyPr wrap="square" rtlCol="0" anchor="t" anchorCtr="1">
            <a:spAutoFit/>
          </a:bodyPr>
          <a:lstStyle/>
          <a:p>
            <a:pPr>
              <a:lnSpc>
                <a:spcPct val="150000"/>
              </a:lnSpc>
            </a:pPr>
            <a:r>
              <a:rPr lang="en-US" sz="2000" dirty="0">
                <a:solidFill>
                  <a:schemeClr val="bg1"/>
                </a:solidFill>
                <a:latin typeface="Segoe UI" panose="020B0502040204020203" pitchFamily="34" charset="0"/>
                <a:ea typeface="Segoe UI" panose="020B0502040204020203" pitchFamily="34" charset="0"/>
                <a:cs typeface="Segoe UI" panose="020B0502040204020203" pitchFamily="34" charset="0"/>
              </a:rPr>
              <a:t>9. Please log the PA request on the shared spreadsheet.  This will help prevent double work.  Select a fill color that that is not being use to signify your work.  Please review the key at the top of the each week’s spreadsheet to signify your work.  </a:t>
            </a:r>
          </a:p>
        </p:txBody>
      </p:sp>
    </p:spTree>
    <p:extLst>
      <p:ext uri="{BB962C8B-B14F-4D97-AF65-F5344CB8AC3E}">
        <p14:creationId xmlns:p14="http://schemas.microsoft.com/office/powerpoint/2010/main" val="1740373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55DA7-6C10-483B-8519-C5294A24AC2B}"/>
              </a:ext>
            </a:extLst>
          </p:cNvPr>
          <p:cNvSpPr>
            <a:spLocks noGrp="1"/>
          </p:cNvSpPr>
          <p:nvPr>
            <p:ph type="title"/>
          </p:nvPr>
        </p:nvSpPr>
        <p:spPr>
          <a:xfrm>
            <a:off x="1" y="0"/>
            <a:ext cx="10058400" cy="803189"/>
          </a:xfrm>
          <a:solidFill>
            <a:srgbClr val="0070C0"/>
          </a:solidFill>
        </p:spPr>
        <p:txBody>
          <a:bodyPr anchor="b" anchorCtr="1">
            <a:noAutofit/>
          </a:bodyPr>
          <a:lstStyle/>
          <a:p>
            <a:r>
              <a:rPr lang="en-US" sz="4800" u="sng" dirty="0">
                <a:solidFill>
                  <a:schemeClr val="bg1"/>
                </a:solidFill>
              </a:rPr>
              <a:t>Things to keep in mind</a:t>
            </a:r>
          </a:p>
        </p:txBody>
      </p:sp>
      <p:sp>
        <p:nvSpPr>
          <p:cNvPr id="4" name="Rectangle 3"/>
          <p:cNvSpPr/>
          <p:nvPr/>
        </p:nvSpPr>
        <p:spPr>
          <a:xfrm>
            <a:off x="444842" y="803189"/>
            <a:ext cx="9156357" cy="6801862"/>
          </a:xfrm>
          <a:prstGeom prst="rect">
            <a:avLst/>
          </a:prstGeom>
        </p:spPr>
        <p:txBody>
          <a:bodyPr wrap="square">
            <a:spAutoFit/>
          </a:bodyPr>
          <a:lstStyle/>
          <a:p>
            <a:pPr algn="ctr"/>
            <a:r>
              <a:rPr lang="en-US" sz="2000" b="1" dirty="0"/>
              <a:t>Not all insurances recommend using cover my meds.</a:t>
            </a:r>
          </a:p>
          <a:p>
            <a:r>
              <a:rPr lang="en-US" sz="1600" b="1" u="sng" dirty="0"/>
              <a:t>Tricare:</a:t>
            </a:r>
            <a:r>
              <a:rPr lang="en-US" sz="1600" dirty="0"/>
              <a:t>  does not recommend using cover my meds.  You will find the Tricare formulary search tool at </a:t>
            </a:r>
            <a:r>
              <a:rPr lang="en-US" sz="1600" u="sng" dirty="0">
                <a:solidFill>
                  <a:srgbClr val="0070C0"/>
                </a:solidFill>
                <a:hlinkClick r:id="rId2"/>
              </a:rPr>
              <a:t>https://www.express-scripts.com/frontend/open-enrollment/tricare/fst/#/</a:t>
            </a:r>
            <a:r>
              <a:rPr lang="en-US" sz="1600" dirty="0"/>
              <a:t>.  When searching the medication there’s a link to the PA form.  Please familiarize yourself to the questions that will asked and call Tricare at 866.684.4488.  </a:t>
            </a:r>
          </a:p>
          <a:p>
            <a:pPr algn="ctr"/>
            <a:r>
              <a:rPr lang="en-US" sz="1600" b="1" dirty="0"/>
              <a:t>***TRICARE DENIALS CAN TAKE UP TO 90 DAYS TO APPEAL***</a:t>
            </a:r>
          </a:p>
          <a:p>
            <a:r>
              <a:rPr lang="en-US" sz="1600" dirty="0"/>
              <a:t>If we don’t have the clinical data to support the claim it’s best to discuss with the physician first before proceeding with the PA.  I always review Tricare’s form but will call in the PA because they give an instant approval over the phone.  If you call in the PA please be sure to get the case ID number and effective dates. </a:t>
            </a:r>
          </a:p>
          <a:p>
            <a:endParaRPr lang="en-US" sz="1600" dirty="0"/>
          </a:p>
          <a:p>
            <a:r>
              <a:rPr lang="en-US" sz="1600" b="1" u="sng" dirty="0"/>
              <a:t>NC Medicaid: </a:t>
            </a:r>
            <a:r>
              <a:rPr lang="en-US" sz="1600" dirty="0"/>
              <a:t>(Not including managed Medicaid) please check the preferred drug list at: </a:t>
            </a:r>
            <a:r>
              <a:rPr lang="en-US" sz="1600" u="sng" dirty="0">
                <a:solidFill>
                  <a:schemeClr val="accent1"/>
                </a:solidFill>
              </a:rPr>
              <a:t>medicaid.ncdhhs.gov/nc-medicaids-preferred-drug-list-pdl-sept-1-2023/</a:t>
            </a:r>
            <a:r>
              <a:rPr lang="en-US" sz="1600" u="sng" dirty="0" err="1">
                <a:solidFill>
                  <a:schemeClr val="accent1"/>
                </a:solidFill>
              </a:rPr>
              <a:t>download?attachment</a:t>
            </a:r>
            <a:r>
              <a:rPr lang="en-US" sz="1600" dirty="0"/>
              <a:t>.</a:t>
            </a:r>
          </a:p>
          <a:p>
            <a:r>
              <a:rPr lang="en-US" sz="1600" dirty="0"/>
              <a:t>Trial and failure of two Preferred drugs are required unless only one Preferred option is listed or is otherwise indicated. Not all therapeutic drug classes are included on the PDL. All drugs in the classes not included are considered Preferred. In addition to  trial and failure criteria, clinical criteria (</a:t>
            </a:r>
            <a:r>
              <a:rPr lang="en-US" sz="1600" dirty="0">
                <a:solidFill>
                  <a:srgbClr val="FF0000"/>
                </a:solidFill>
              </a:rPr>
              <a:t>indicated in RED</a:t>
            </a:r>
            <a:r>
              <a:rPr lang="en-US" sz="1600" dirty="0"/>
              <a:t>) may also apply. New to market products typically default to Non-Preferred status until                                                                                                                                                                                                                                                       reviewed by the PDL Panel. These drugs are listed as TO BE REVIEWED. Drugs requiring prior authorization, clinical criteria and prior authorization request forms can be found at:                                                                                         </a:t>
            </a:r>
            <a:r>
              <a:rPr lang="en-US" sz="1600" u="sng" dirty="0">
                <a:solidFill>
                  <a:schemeClr val="accent1"/>
                </a:solidFill>
              </a:rPr>
              <a:t>https://www.nctracks.nc.gov/content/public/providers/pharmacy.html</a:t>
            </a:r>
            <a:r>
              <a:rPr lang="en-US" sz="1600" dirty="0"/>
              <a:t> More information on the PDL can be found at: </a:t>
            </a:r>
            <a:r>
              <a:rPr lang="en-US" sz="1600" dirty="0">
                <a:hlinkClick r:id="rId3"/>
              </a:rPr>
              <a:t>https://medicaid.ncdhhs.gov/providers/programs-services/prescription-drugs/outpatient-pharmacy-services</a:t>
            </a:r>
            <a:r>
              <a:rPr lang="en-US" sz="1600" dirty="0"/>
              <a:t>.  Please check and see if the patient meets the criteria prior to calling the PA in at 800.688.6696.  Medicaid can be more complicated and it maybe best to leave these for Baylee, marking it in </a:t>
            </a:r>
            <a:r>
              <a:rPr lang="en-US" sz="1600" b="1" dirty="0">
                <a:solidFill>
                  <a:srgbClr val="FF0000"/>
                </a:solidFill>
              </a:rPr>
              <a:t>bold red </a:t>
            </a:r>
            <a:r>
              <a:rPr lang="en-US" sz="1600" dirty="0"/>
              <a:t>on the spreadsheet and add a note NC Medicaid.  This includes Medicaid managed care.</a:t>
            </a:r>
          </a:p>
          <a:p>
            <a:endParaRPr lang="en-US" sz="1600" dirty="0"/>
          </a:p>
          <a:p>
            <a:r>
              <a:rPr lang="en-US" sz="1600" dirty="0"/>
              <a:t>If you happen to start a PA in CMM and it appears they will be faxing the PA to the insurance please stop and mark it </a:t>
            </a:r>
            <a:r>
              <a:rPr lang="en-US" sz="1600" b="1" dirty="0">
                <a:solidFill>
                  <a:srgbClr val="FF0000"/>
                </a:solidFill>
              </a:rPr>
              <a:t>bold red</a:t>
            </a:r>
            <a:r>
              <a:rPr lang="en-US" sz="1600" dirty="0"/>
              <a:t> for Baylee to finish.  The indicator for CMM to fax is if they give the phone and fax on the form being completed.</a:t>
            </a:r>
          </a:p>
        </p:txBody>
      </p:sp>
    </p:spTree>
    <p:extLst>
      <p:ext uri="{BB962C8B-B14F-4D97-AF65-F5344CB8AC3E}">
        <p14:creationId xmlns:p14="http://schemas.microsoft.com/office/powerpoint/2010/main" val="6312004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16411120_4 ways to stay safe online_AAS_v3" id="{66688630-FC79-4EDE-9161-4AE2D91919CB}" vid="{F9B40B84-8160-4EA6-ADE0-3FB44A46D3F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B593C01B-1392-470C-AC17-F8077D1AAE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8A505A1-65CC-4DE6-A517-2B4B7A9301CB}">
  <ds:schemaRefs>
    <ds:schemaRef ds:uri="http://schemas.microsoft.com/sharepoint/v3/contenttype/forms"/>
  </ds:schemaRefs>
</ds:datastoreItem>
</file>

<file path=customXml/itemProps3.xml><?xml version="1.0" encoding="utf-8"?>
<ds:datastoreItem xmlns:ds="http://schemas.openxmlformats.org/officeDocument/2006/customXml" ds:itemID="{6F587A33-BAAF-43BA-ACCE-24A69EAEB396}">
  <ds:schemaRefs>
    <ds:schemaRef ds:uri="http://schemas.openxmlformats.org/package/2006/metadata/core-properties"/>
    <ds:schemaRef ds:uri="http://purl.org/dc/terms/"/>
    <ds:schemaRef ds:uri="http://purl.org/dc/dcmitype/"/>
    <ds:schemaRef ds:uri="http://schemas.microsoft.com/office/2006/metadata/properties"/>
    <ds:schemaRef ds:uri="http://schemas.microsoft.com/office/infopath/2007/PartnerControls"/>
    <ds:schemaRef ds:uri="16c05727-aa75-4e4a-9b5f-8a80a1165891"/>
    <ds:schemaRef ds:uri="http://schemas.microsoft.com/office/2006/documentManagement/types"/>
    <ds:schemaRef ds:uri="71af3243-3dd4-4a8d-8c0d-dd76da1f02a5"/>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4 ways to stay safe online</Template>
  <TotalTime>0</TotalTime>
  <Words>972</Words>
  <Application>Microsoft Office PowerPoint</Application>
  <PresentationFormat>Custom</PresentationFormat>
  <Paragraphs>27</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Segoe Pro Black</vt:lpstr>
      <vt:lpstr>Segoe UI</vt:lpstr>
      <vt:lpstr>Segoe UI Semibold</vt:lpstr>
      <vt:lpstr>Office Theme</vt:lpstr>
      <vt:lpstr>PRIOR AUTHORIZATION TIP SHEET</vt:lpstr>
      <vt:lpstr>2. Be sure to add reason for call as Medication Prior Authorization and the name of the medication in details.</vt:lpstr>
      <vt:lpstr>    3. Please be sure to review the medical records and why the physician is prescribing.  If you’re not familiar with the medication I recommend going to: https://dailymed.nlm.nih.gov/dailymed  You’ll find the FDA approved diagnosis and how the medication is used.  Please review or reach out to me via Jabber, Epic Instant message or text me at  (336)684-3736 if you have any questions.  </vt:lpstr>
      <vt:lpstr>4. Don’t have a cover my meds key?  Within the telephone encounter you’ll find a tab for verify RX benefits.  Once you’ve click on that tab that will give all the information needed to start a PA without a cover my meds key. You’ll plug in the BIN, PCN and Group into cover my meds. </vt:lpstr>
      <vt:lpstr>5. Once logged into cover my meds go to new request.  That will take you to where you add the drug name.  Then you’ll add the patient’s preliminary information such as name, DOB and zip code.  That will take you to selecting the pharmacy benefit manager information.  I recommend add the RXBIN, PCN and group fully as will most likely narrow down your option to the exact form.  </vt:lpstr>
      <vt:lpstr>6. Here’s an example of the forms that you may see based upon the search.  The tier exception from is only used to reduce the cost of medications.  The prior authorization form and the tier exception for are NOT interchangeable. Select start request once you see the desired form and complete all fields of the PA request. </vt:lpstr>
      <vt:lpstr>7.  Once the PA has been submitted highlight the entire header in cover my med and right click to copy.  Then paste under the under the documentation within the telephone encounter you’ve opened.  </vt:lpstr>
      <vt:lpstr>PowerPoint Presentation</vt:lpstr>
      <vt:lpstr>Things to keep in mind</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 AUTHORIZATION TIP SHEET</dc:title>
  <dc:creator/>
  <cp:lastModifiedBy/>
  <cp:revision>4</cp:revision>
  <dcterms:created xsi:type="dcterms:W3CDTF">2023-08-29T12:05:13Z</dcterms:created>
  <dcterms:modified xsi:type="dcterms:W3CDTF">2025-03-03T13:56:18Z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